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7" r:id="rId2"/>
    <p:sldId id="258" r:id="rId3"/>
    <p:sldId id="260" r:id="rId4"/>
    <p:sldId id="263" r:id="rId5"/>
    <p:sldId id="261" r:id="rId6"/>
    <p:sldId id="266" r:id="rId7"/>
    <p:sldId id="268"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8C35"/>
    <a:srgbClr val="23A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74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B08FB90-E719-4C80-964C-8F97D9550EC2}"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38258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299431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928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420609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2118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165161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2554184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382200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30382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8FB90-E719-4C80-964C-8F97D9550EC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41556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08FB90-E719-4C80-964C-8F97D9550EC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24452886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08FB90-E719-4C80-964C-8F97D9550EC2}"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32335528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08FB90-E719-4C80-964C-8F97D9550EC2}"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124079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FB90-E719-4C80-964C-8F97D9550EC2}"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411004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8FB90-E719-4C80-964C-8F97D9550EC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22420419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8FB90-E719-4C80-964C-8F97D9550EC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092C-0884-4A57-A4CB-722C6EDE9AA5}" type="slidenum">
              <a:rPr lang="en-US" smtClean="0"/>
              <a:t>‹#›</a:t>
            </a:fld>
            <a:endParaRPr lang="en-US"/>
          </a:p>
        </p:txBody>
      </p:sp>
    </p:spTree>
    <p:extLst>
      <p:ext uri="{BB962C8B-B14F-4D97-AF65-F5344CB8AC3E}">
        <p14:creationId xmlns:p14="http://schemas.microsoft.com/office/powerpoint/2010/main" val="149279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B08FB90-E719-4C80-964C-8F97D9550EC2}" type="datetimeFigureOut">
              <a:rPr lang="en-US" smtClean="0"/>
              <a:t>8/18/2017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B40092C-0884-4A57-A4CB-722C6EDE9AA5}" type="slidenum">
              <a:rPr lang="en-US" smtClean="0"/>
              <a:t>‹#›</a:t>
            </a:fld>
            <a:endParaRPr lang="en-US"/>
          </a:p>
        </p:txBody>
      </p:sp>
    </p:spTree>
    <p:extLst>
      <p:ext uri="{BB962C8B-B14F-4D97-AF65-F5344CB8AC3E}">
        <p14:creationId xmlns:p14="http://schemas.microsoft.com/office/powerpoint/2010/main" val="52997126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90" y="671573"/>
            <a:ext cx="6777991" cy="1015663"/>
          </a:xfrm>
          <a:prstGeom prst="rect">
            <a:avLst/>
          </a:prstGeom>
          <a:solidFill>
            <a:srgbClr val="FF0000"/>
          </a:solidFill>
          <a:scene3d>
            <a:camera prst="perspectiveContrastingRightFacing"/>
            <a:lightRig rig="threePt" dir="t"/>
          </a:scene3d>
        </p:spPr>
        <p:txBody>
          <a:bodyPr wrap="square" lIns="91440" tIns="45720" rIns="91440" bIns="45720">
            <a:spAutoFit/>
          </a:bodyPr>
          <a:lstStyle/>
          <a:p>
            <a:pPr algn="ctr"/>
            <a:r>
              <a:rPr lang="en-US" sz="6000" b="1" dirty="0" smtClean="0">
                <a:ln w="6600">
                  <a:solidFill>
                    <a:schemeClr val="accent2"/>
                  </a:solidFill>
                  <a:prstDash val="solid"/>
                </a:ln>
                <a:effectLst>
                  <a:outerShdw dist="38100" dir="2700000" algn="tl" rotWithShape="0">
                    <a:schemeClr val="accent2"/>
                  </a:outerShdw>
                </a:effectLst>
              </a:rPr>
              <a:t>Lab Book</a:t>
            </a:r>
            <a:endParaRPr lang="en-US" sz="6000" b="1" cap="none" spc="0" dirty="0">
              <a:ln w="6600">
                <a:solidFill>
                  <a:schemeClr val="accent2"/>
                </a:solidFill>
                <a:prstDash val="solid"/>
              </a:ln>
              <a:effectLst>
                <a:outerShdw dist="38100" dir="2700000" algn="tl" rotWithShape="0">
                  <a:schemeClr val="accent2"/>
                </a:outerShdw>
              </a:effectLst>
            </a:endParaRPr>
          </a:p>
        </p:txBody>
      </p:sp>
      <p:sp>
        <p:nvSpPr>
          <p:cNvPr id="4" name="Rectangle 3"/>
          <p:cNvSpPr/>
          <p:nvPr/>
        </p:nvSpPr>
        <p:spPr>
          <a:xfrm>
            <a:off x="4926330" y="469507"/>
            <a:ext cx="6337933" cy="1061829"/>
          </a:xfrm>
          <a:prstGeom prst="rect">
            <a:avLst/>
          </a:prstGeom>
          <a:solidFill>
            <a:schemeClr val="accent1">
              <a:lumMod val="75000"/>
            </a:schemeClr>
          </a:solidFill>
          <a:scene3d>
            <a:camera prst="perspectiveHeroicExtremeLeftFacing"/>
            <a:lightRig rig="threePt" dir="t"/>
          </a:scene3d>
        </p:spPr>
        <p:txBody>
          <a:bodyPr wrap="square" lIns="91440" tIns="45720" rIns="91440" bIns="45720">
            <a:spAutoFit/>
          </a:bodyPr>
          <a:lstStyle/>
          <a:p>
            <a:pPr algn="ctr"/>
            <a:r>
              <a:rPr lang="en-US" sz="63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B</a:t>
            </a:r>
            <a:r>
              <a:rPr lang="en-US" sz="63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est Sophie </a:t>
            </a:r>
            <a:endParaRPr lang="en-US" sz="63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p:cNvSpPr/>
          <p:nvPr/>
        </p:nvSpPr>
        <p:spPr>
          <a:xfrm>
            <a:off x="2888485" y="2228849"/>
            <a:ext cx="6530938" cy="523220"/>
          </a:xfrm>
          <a:prstGeom prst="rect">
            <a:avLst/>
          </a:prstGeom>
          <a:solidFill>
            <a:schemeClr val="accent4">
              <a:lumMod val="60000"/>
              <a:lumOff val="40000"/>
            </a:schemeClr>
          </a:solidFill>
        </p:spPr>
        <p:txBody>
          <a:bodyPr wrap="square" lIns="91440" tIns="45720" rIns="91440" bIns="45720">
            <a:spAutoFit/>
          </a:bodyPr>
          <a:lstStyle/>
          <a:p>
            <a:pPr algn="ctr"/>
            <a:r>
              <a:rPr lang="en-US" sz="2800" b="1" cap="none" spc="0" dirty="0" err="1" smtClean="0">
                <a:ln w="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Peter+Tony</a:t>
            </a:r>
            <a:r>
              <a:rPr lang="en-US" sz="2800" b="1" dirty="0" err="1" smtClean="0">
                <a:ln w="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+Carl+Vincent</a:t>
            </a:r>
            <a:r>
              <a:rPr lang="en-US" sz="2800" b="1" dirty="0" smtClean="0">
                <a:ln w="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=Sophie</a:t>
            </a:r>
            <a:endParaRPr lang="en-US" sz="2800" b="1" cap="none" spc="0" dirty="0">
              <a:ln w="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4" name="Picture 13"/>
          <p:cNvPicPr>
            <a:picLocks noChangeAspect="1"/>
          </p:cNvPicPr>
          <p:nvPr/>
        </p:nvPicPr>
        <p:blipFill>
          <a:blip r:embed="rId2"/>
          <a:stretch>
            <a:fillRect/>
          </a:stretch>
        </p:blipFill>
        <p:spPr>
          <a:xfrm>
            <a:off x="3211829" y="3175930"/>
            <a:ext cx="5455921" cy="3409951"/>
          </a:xfrm>
          <a:prstGeom prst="rect">
            <a:avLst/>
          </a:prstGeom>
        </p:spPr>
      </p:pic>
    </p:spTree>
    <p:extLst>
      <p:ext uri="{BB962C8B-B14F-4D97-AF65-F5344CB8AC3E}">
        <p14:creationId xmlns:p14="http://schemas.microsoft.com/office/powerpoint/2010/main" val="2654955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742" y="25829"/>
            <a:ext cx="2760692" cy="861774"/>
          </a:xfrm>
          <a:prstGeom prst="rect">
            <a:avLst/>
          </a:prstGeom>
          <a:noFill/>
        </p:spPr>
        <p:txBody>
          <a:bodyPr wrap="none" lIns="91440" tIns="45720" rIns="91440" bIns="45720">
            <a:spAutoFit/>
          </a:bodyPr>
          <a:lstStyle/>
          <a:p>
            <a:pPr algn="ctr"/>
            <a:r>
              <a:rPr lang="en-US" sz="5000" dirty="0" smtClean="0">
                <a:ln w="0"/>
                <a:solidFill>
                  <a:schemeClr val="accent1">
                    <a:lumMod val="50000"/>
                  </a:schemeClr>
                </a:solidFill>
              </a:rPr>
              <a:t>Problem</a:t>
            </a:r>
            <a:endParaRPr lang="en-US" sz="5000" b="0" cap="none" spc="0" dirty="0">
              <a:ln w="0"/>
              <a:solidFill>
                <a:schemeClr val="accent1">
                  <a:lumMod val="50000"/>
                </a:schemeClr>
              </a:solidFill>
              <a:effectLst/>
            </a:endParaRPr>
          </a:p>
        </p:txBody>
      </p:sp>
      <p:sp>
        <p:nvSpPr>
          <p:cNvPr id="4" name="TextBox 3"/>
          <p:cNvSpPr txBox="1"/>
          <p:nvPr/>
        </p:nvSpPr>
        <p:spPr>
          <a:xfrm>
            <a:off x="484742" y="1266940"/>
            <a:ext cx="11446525" cy="553998"/>
          </a:xfrm>
          <a:prstGeom prst="rect">
            <a:avLst/>
          </a:prstGeom>
          <a:noFill/>
        </p:spPr>
        <p:txBody>
          <a:bodyPr wrap="square" rtlCol="0">
            <a:spAutoFit/>
          </a:bodyPr>
          <a:lstStyle/>
          <a:p>
            <a:r>
              <a:rPr lang="en-US" sz="3000" dirty="0" smtClean="0"/>
              <a:t>Many TV  programs and movie are </a:t>
            </a:r>
            <a:r>
              <a:rPr lang="en-US" sz="3000" dirty="0" err="1" smtClean="0"/>
              <a:t>booooooooooring</a:t>
            </a:r>
            <a:r>
              <a:rPr lang="en-US" sz="3000" dirty="0" smtClean="0"/>
              <a:t>!</a:t>
            </a:r>
            <a:endParaRPr lang="en-US" sz="3000" dirty="0"/>
          </a:p>
        </p:txBody>
      </p:sp>
      <p:sp>
        <p:nvSpPr>
          <p:cNvPr id="5" name="Rectangle 4"/>
          <p:cNvSpPr/>
          <p:nvPr/>
        </p:nvSpPr>
        <p:spPr>
          <a:xfrm>
            <a:off x="484742" y="2200275"/>
            <a:ext cx="2339102" cy="861774"/>
          </a:xfrm>
          <a:prstGeom prst="rect">
            <a:avLst/>
          </a:prstGeom>
          <a:noFill/>
        </p:spPr>
        <p:txBody>
          <a:bodyPr wrap="none" lIns="91440" tIns="45720" rIns="91440" bIns="45720">
            <a:spAutoFit/>
          </a:bodyPr>
          <a:lstStyle/>
          <a:p>
            <a:pPr algn="ctr"/>
            <a:r>
              <a:rPr lang="en-US" sz="5000" dirty="0">
                <a:ln w="0"/>
                <a:solidFill>
                  <a:schemeClr val="accent1">
                    <a:lumMod val="50000"/>
                  </a:schemeClr>
                </a:solidFill>
              </a:rPr>
              <a:t>Mission</a:t>
            </a:r>
          </a:p>
        </p:txBody>
      </p:sp>
      <p:sp>
        <p:nvSpPr>
          <p:cNvPr id="6" name="TextBox 5"/>
          <p:cNvSpPr txBox="1"/>
          <p:nvPr/>
        </p:nvSpPr>
        <p:spPr>
          <a:xfrm>
            <a:off x="484742" y="3441386"/>
            <a:ext cx="10410939" cy="1015663"/>
          </a:xfrm>
          <a:prstGeom prst="rect">
            <a:avLst/>
          </a:prstGeom>
          <a:noFill/>
        </p:spPr>
        <p:txBody>
          <a:bodyPr wrap="square" rtlCol="0">
            <a:spAutoFit/>
          </a:bodyPr>
          <a:lstStyle/>
          <a:p>
            <a:r>
              <a:rPr lang="en-US" sz="3000" dirty="0"/>
              <a:t>Our mission is to produce and direct a way cool super hero </a:t>
            </a:r>
            <a:r>
              <a:rPr lang="en-US" sz="3000" dirty="0" smtClean="0"/>
              <a:t>story!</a:t>
            </a:r>
            <a:endParaRPr lang="en-US" sz="3000" dirty="0"/>
          </a:p>
        </p:txBody>
      </p:sp>
    </p:spTree>
    <p:extLst>
      <p:ext uri="{BB962C8B-B14F-4D97-AF65-F5344CB8AC3E}">
        <p14:creationId xmlns:p14="http://schemas.microsoft.com/office/powerpoint/2010/main" val="12844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36437"/>
            <a:ext cx="12192000" cy="1542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51653" y="2974554"/>
            <a:ext cx="65" cy="276999"/>
          </a:xfrm>
          <a:prstGeom prst="rect">
            <a:avLst/>
          </a:prstGeom>
          <a:noFill/>
        </p:spPr>
        <p:txBody>
          <a:bodyPr wrap="none" lIns="0" tIns="0" rIns="0" bIns="0" rtlCol="0">
            <a:spAutoFit/>
          </a:bodyPr>
          <a:lstStyle/>
          <a:p>
            <a:endParaRPr lang="en-US" dirty="0"/>
          </a:p>
        </p:txBody>
      </p:sp>
      <p:sp>
        <p:nvSpPr>
          <p:cNvPr id="4" name="Rectangle 3"/>
          <p:cNvSpPr/>
          <p:nvPr/>
        </p:nvSpPr>
        <p:spPr>
          <a:xfrm>
            <a:off x="641801" y="2089"/>
            <a:ext cx="6391493"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Program primitives</a:t>
            </a:r>
            <a:endPar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6" name="TextBox 5"/>
          <p:cNvSpPr txBox="1"/>
          <p:nvPr/>
        </p:nvSpPr>
        <p:spPr>
          <a:xfrm>
            <a:off x="416805" y="1358727"/>
            <a:ext cx="11358391" cy="3785652"/>
          </a:xfrm>
          <a:prstGeom prst="rect">
            <a:avLst/>
          </a:prstGeom>
          <a:noFill/>
        </p:spPr>
        <p:txBody>
          <a:bodyPr wrap="square" rtlCol="0">
            <a:spAutoFit/>
          </a:bodyPr>
          <a:lstStyle/>
          <a:p>
            <a:pPr marL="342900" indent="-342900">
              <a:buFont typeface="+mj-lt"/>
              <a:buAutoNum type="arabicParenR"/>
            </a:pPr>
            <a:r>
              <a:rPr lang="en-US" sz="4000" dirty="0" smtClean="0">
                <a:latin typeface="Bell MT" panose="02020503060305020303" pitchFamily="18" charset="0"/>
              </a:rPr>
              <a:t>Iteration</a:t>
            </a:r>
          </a:p>
          <a:p>
            <a:pPr marL="342900" indent="-342900">
              <a:buFont typeface="+mj-lt"/>
              <a:buAutoNum type="arabicParenR"/>
            </a:pPr>
            <a:r>
              <a:rPr lang="en-US" sz="4000" dirty="0" smtClean="0">
                <a:latin typeface="Bell MT" panose="02020503060305020303" pitchFamily="18" charset="0"/>
              </a:rPr>
              <a:t>Conditional statements</a:t>
            </a:r>
          </a:p>
          <a:p>
            <a:pPr marL="342900" indent="-342900">
              <a:buFont typeface="+mj-lt"/>
              <a:buAutoNum type="arabicParenR"/>
            </a:pPr>
            <a:r>
              <a:rPr lang="en-US" sz="4000" dirty="0" smtClean="0">
                <a:latin typeface="Bell MT" panose="02020503060305020303" pitchFamily="18" charset="0"/>
              </a:rPr>
              <a:t>Variables</a:t>
            </a:r>
          </a:p>
          <a:p>
            <a:pPr marL="342900" indent="-342900">
              <a:buFont typeface="+mj-lt"/>
              <a:buAutoNum type="arabicParenR"/>
            </a:pPr>
            <a:r>
              <a:rPr lang="en-US" sz="4000" dirty="0" smtClean="0">
                <a:latin typeface="Bell MT" panose="02020503060305020303" pitchFamily="18" charset="0"/>
              </a:rPr>
              <a:t>Message</a:t>
            </a:r>
          </a:p>
          <a:p>
            <a:pPr marL="342900" indent="-342900">
              <a:buFont typeface="+mj-lt"/>
              <a:buAutoNum type="arabicParenR"/>
            </a:pPr>
            <a:r>
              <a:rPr lang="en-US" sz="4000" dirty="0" smtClean="0">
                <a:latin typeface="Bell MT" panose="02020503060305020303" pitchFamily="18" charset="0"/>
              </a:rPr>
              <a:t>Sequence vs. Parallel</a:t>
            </a:r>
          </a:p>
          <a:p>
            <a:pPr marL="342900" indent="-342900">
              <a:buFont typeface="+mj-lt"/>
              <a:buAutoNum type="arabicParenR"/>
            </a:pPr>
            <a:r>
              <a:rPr lang="en-US" sz="4000" dirty="0" smtClean="0">
                <a:latin typeface="Bell MT" panose="02020503060305020303" pitchFamily="18" charset="0"/>
              </a:rPr>
              <a:t>Modular programming</a:t>
            </a:r>
            <a:endParaRPr lang="en-US" sz="4000" dirty="0">
              <a:latin typeface="Bell MT" panose="02020503060305020303" pitchFamily="18" charset="0"/>
            </a:endParaRPr>
          </a:p>
        </p:txBody>
      </p:sp>
    </p:spTree>
    <p:extLst>
      <p:ext uri="{BB962C8B-B14F-4D97-AF65-F5344CB8AC3E}">
        <p14:creationId xmlns:p14="http://schemas.microsoft.com/office/powerpoint/2010/main" val="117577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plus(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trips(downLeft)">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edge">
                                      <p:cBhvr>
                                        <p:cTn id="33" dur="20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wheel(1)">
                                      <p:cBhvr>
                                        <p:cTn id="38"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36437"/>
            <a:ext cx="12192000" cy="1542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51653" y="2974554"/>
            <a:ext cx="65" cy="276999"/>
          </a:xfrm>
          <a:prstGeom prst="rect">
            <a:avLst/>
          </a:prstGeom>
          <a:noFill/>
        </p:spPr>
        <p:txBody>
          <a:bodyPr wrap="none" lIns="0" tIns="0" rIns="0" bIns="0" rtlCol="0">
            <a:spAutoFit/>
          </a:bodyPr>
          <a:lstStyle/>
          <a:p>
            <a:endParaRPr lang="en-US" dirty="0"/>
          </a:p>
        </p:txBody>
      </p:sp>
      <p:sp>
        <p:nvSpPr>
          <p:cNvPr id="4" name="Rectangle 3"/>
          <p:cNvSpPr/>
          <p:nvPr/>
        </p:nvSpPr>
        <p:spPr>
          <a:xfrm>
            <a:off x="-45081" y="2089"/>
            <a:ext cx="7765267"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Problem  Solving Tricks</a:t>
            </a:r>
            <a:endPar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6" name="TextBox 5"/>
          <p:cNvSpPr txBox="1"/>
          <p:nvPr/>
        </p:nvSpPr>
        <p:spPr>
          <a:xfrm>
            <a:off x="416805" y="1358727"/>
            <a:ext cx="11358391" cy="3170099"/>
          </a:xfrm>
          <a:prstGeom prst="rect">
            <a:avLst/>
          </a:prstGeom>
          <a:noFill/>
        </p:spPr>
        <p:txBody>
          <a:bodyPr wrap="square" rtlCol="0">
            <a:spAutoFit/>
          </a:bodyPr>
          <a:lstStyle/>
          <a:p>
            <a:r>
              <a:rPr lang="en-US" sz="4000" dirty="0" smtClean="0">
                <a:latin typeface="Bell MT" panose="02020503060305020303" pitchFamily="18" charset="0"/>
              </a:rPr>
              <a:t>1)</a:t>
            </a:r>
            <a:r>
              <a:rPr lang="en-US" sz="4000" b="1" dirty="0" smtClean="0">
                <a:solidFill>
                  <a:schemeClr val="accent5"/>
                </a:solidFill>
                <a:effectLst>
                  <a:outerShdw blurRad="38100" dist="38100" dir="2700000" algn="tl">
                    <a:srgbClr val="000000">
                      <a:alpha val="43137"/>
                    </a:srgbClr>
                  </a:outerShdw>
                </a:effectLst>
                <a:latin typeface="Bauhaus 93" panose="04030905020B02020C02" pitchFamily="82" charset="0"/>
              </a:rPr>
              <a:t>Focus</a:t>
            </a:r>
            <a:r>
              <a:rPr lang="en-US" sz="4000" dirty="0" smtClean="0">
                <a:latin typeface="Bell MT" panose="02020503060305020303" pitchFamily="18" charset="0"/>
              </a:rPr>
              <a:t>-Identify the problem and set goals.</a:t>
            </a:r>
          </a:p>
          <a:p>
            <a:r>
              <a:rPr lang="en-US" sz="4000" dirty="0" smtClean="0">
                <a:latin typeface="Bell MT" panose="02020503060305020303" pitchFamily="18" charset="0"/>
              </a:rPr>
              <a:t>2)</a:t>
            </a:r>
            <a:r>
              <a:rPr lang="en-US" sz="4000" b="1" dirty="0" smtClean="0">
                <a:solidFill>
                  <a:schemeClr val="accent5"/>
                </a:solidFill>
                <a:effectLst>
                  <a:outerShdw blurRad="38100" dist="38100" dir="2700000" algn="tl">
                    <a:srgbClr val="000000">
                      <a:alpha val="43137"/>
                    </a:srgbClr>
                  </a:outerShdw>
                </a:effectLst>
                <a:latin typeface="Bauhaus 93" panose="04030905020B02020C02" pitchFamily="82" charset="0"/>
              </a:rPr>
              <a:t>Research</a:t>
            </a:r>
            <a:r>
              <a:rPr lang="en-US" sz="4000" dirty="0" smtClean="0">
                <a:latin typeface="Bell MT" panose="02020503060305020303" pitchFamily="18" charset="0"/>
              </a:rPr>
              <a:t>-Don’t re-invent the wheels.</a:t>
            </a:r>
          </a:p>
          <a:p>
            <a:r>
              <a:rPr lang="en-US" sz="4000" dirty="0">
                <a:latin typeface="Bell MT" panose="02020503060305020303" pitchFamily="18" charset="0"/>
              </a:rPr>
              <a:t>3)</a:t>
            </a:r>
            <a:r>
              <a:rPr lang="en-US" sz="4000" b="1" dirty="0" smtClean="0">
                <a:solidFill>
                  <a:schemeClr val="accent5"/>
                </a:solidFill>
                <a:effectLst>
                  <a:outerShdw blurRad="38100" dist="38100" dir="2700000" algn="tl">
                    <a:srgbClr val="000000">
                      <a:alpha val="43137"/>
                    </a:srgbClr>
                  </a:outerShdw>
                </a:effectLst>
                <a:latin typeface="Bauhaus 93" panose="04030905020B02020C02" pitchFamily="82" charset="0"/>
              </a:rPr>
              <a:t>Teamwork</a:t>
            </a:r>
            <a:r>
              <a:rPr lang="en-US" sz="4000" dirty="0" smtClean="0">
                <a:latin typeface="Bell MT" panose="02020503060305020303" pitchFamily="18" charset="0"/>
              </a:rPr>
              <a:t>-Share ideas.</a:t>
            </a:r>
          </a:p>
          <a:p>
            <a:r>
              <a:rPr lang="en-US" sz="4000" dirty="0">
                <a:latin typeface="Bell MT" panose="02020503060305020303" pitchFamily="18" charset="0"/>
              </a:rPr>
              <a:t>4)</a:t>
            </a:r>
            <a:r>
              <a:rPr lang="en-US" sz="4000" b="1" dirty="0" smtClean="0">
                <a:solidFill>
                  <a:schemeClr val="accent5"/>
                </a:solidFill>
                <a:effectLst>
                  <a:outerShdw blurRad="38100" dist="38100" dir="2700000" algn="tl">
                    <a:srgbClr val="000000">
                      <a:alpha val="43137"/>
                    </a:srgbClr>
                  </a:outerShdw>
                </a:effectLst>
                <a:latin typeface="Bauhaus 93" panose="04030905020B02020C02" pitchFamily="82" charset="0"/>
              </a:rPr>
              <a:t>Simplify</a:t>
            </a:r>
            <a:r>
              <a:rPr lang="en-US" sz="4000" dirty="0" smtClean="0">
                <a:latin typeface="Bell MT" panose="02020503060305020303" pitchFamily="18" charset="0"/>
              </a:rPr>
              <a:t>-Break </a:t>
            </a:r>
            <a:r>
              <a:rPr lang="en-US" sz="4000" dirty="0">
                <a:latin typeface="Bell MT" panose="02020503060305020303" pitchFamily="18" charset="0"/>
              </a:rPr>
              <a:t>your s</a:t>
            </a:r>
            <a:r>
              <a:rPr lang="en-US" sz="4000" dirty="0" smtClean="0">
                <a:latin typeface="Bell MT" panose="02020503060305020303" pitchFamily="18" charset="0"/>
              </a:rPr>
              <a:t>olution into simple parts.</a:t>
            </a:r>
          </a:p>
          <a:p>
            <a:r>
              <a:rPr lang="en-US" sz="4000" dirty="0">
                <a:latin typeface="Bell MT" panose="02020503060305020303" pitchFamily="18" charset="0"/>
              </a:rPr>
              <a:t>5)</a:t>
            </a:r>
            <a:r>
              <a:rPr lang="en-US" sz="4000" b="1" dirty="0" smtClean="0">
                <a:solidFill>
                  <a:schemeClr val="accent5"/>
                </a:solidFill>
                <a:effectLst>
                  <a:outerShdw blurRad="38100" dist="38100" dir="2700000" algn="tl">
                    <a:srgbClr val="000000">
                      <a:alpha val="43137"/>
                    </a:srgbClr>
                  </a:outerShdw>
                </a:effectLst>
                <a:latin typeface="Bauhaus 93" panose="04030905020B02020C02" pitchFamily="82" charset="0"/>
              </a:rPr>
              <a:t>Document</a:t>
            </a:r>
            <a:r>
              <a:rPr lang="en-US" sz="4000" dirty="0" smtClean="0">
                <a:latin typeface="Bell MT" panose="02020503060305020303" pitchFamily="18" charset="0"/>
              </a:rPr>
              <a:t>-Keep a lab book.</a:t>
            </a:r>
            <a:endParaRPr lang="en-US" sz="4000" dirty="0">
              <a:latin typeface="Bell MT" panose="02020503060305020303" pitchFamily="18" charset="0"/>
            </a:endParaRPr>
          </a:p>
        </p:txBody>
      </p:sp>
    </p:spTree>
    <p:extLst>
      <p:ext uri="{BB962C8B-B14F-4D97-AF65-F5344CB8AC3E}">
        <p14:creationId xmlns:p14="http://schemas.microsoft.com/office/powerpoint/2010/main" val="729362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anim calcmode="lin" valueType="num">
                                      <p:cBhvr>
                                        <p:cTn id="18"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
                                        <p:tgtEl>
                                          <p:spTgt spid="6">
                                            <p:txEl>
                                              <p:pRg st="4" end="4"/>
                                            </p:txEl>
                                          </p:spTgt>
                                        </p:tgtEl>
                                      </p:cBhvr>
                                    </p:animEffect>
                                    <p:anim calcmode="lin" valueType="num">
                                      <p:cBhvr>
                                        <p:cTn id="38"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0501"/>
            <a:ext cx="12192000" cy="14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7624" y="162689"/>
            <a:ext cx="9254457"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Story—</a:t>
            </a:r>
            <a:r>
              <a:rPr lang="en-US" sz="4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Megatron</a:t>
            </a: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save the </a:t>
            </a:r>
            <a:r>
              <a:rPr lang="en-US" sz="4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Cabertron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407624" y="1520328"/>
            <a:ext cx="11512627" cy="2585323"/>
          </a:xfrm>
          <a:prstGeom prst="rect">
            <a:avLst/>
          </a:prstGeom>
          <a:noFill/>
        </p:spPr>
        <p:txBody>
          <a:bodyPr wrap="square" rtlCol="0">
            <a:spAutoFit/>
          </a:bodyPr>
          <a:lstStyle/>
          <a:p>
            <a:r>
              <a:rPr lang="en-US" dirty="0" smtClean="0"/>
              <a:t>The story happens on the </a:t>
            </a:r>
            <a:r>
              <a:rPr lang="en-US" dirty="0" err="1" smtClean="0"/>
              <a:t>cabertron</a:t>
            </a:r>
            <a:r>
              <a:rPr lang="en-US" dirty="0" smtClean="0"/>
              <a:t>. The character is </a:t>
            </a:r>
            <a:r>
              <a:rPr lang="en-US" dirty="0" err="1" smtClean="0"/>
              <a:t>Megatron</a:t>
            </a:r>
            <a:r>
              <a:rPr lang="en-US" dirty="0" smtClean="0"/>
              <a:t>-the leader of the deceptions. The time is in 2099, and there are no wars on the planet, so </a:t>
            </a:r>
            <a:r>
              <a:rPr lang="en-US" dirty="0" err="1" smtClean="0"/>
              <a:t>Optumes</a:t>
            </a:r>
            <a:r>
              <a:rPr lang="en-US" dirty="0" smtClean="0"/>
              <a:t> Prime goes to have a holiday.</a:t>
            </a:r>
          </a:p>
          <a:p>
            <a:endParaRPr lang="en-US" dirty="0"/>
          </a:p>
          <a:p>
            <a:r>
              <a:rPr lang="en-US" dirty="0" smtClean="0"/>
              <a:t>After </a:t>
            </a:r>
            <a:r>
              <a:rPr lang="en-US" dirty="0" err="1" smtClean="0"/>
              <a:t>Optumes</a:t>
            </a:r>
            <a:r>
              <a:rPr lang="en-US" dirty="0" smtClean="0"/>
              <a:t> Prime leaves, because of the transformers always waste a lot of energy, the </a:t>
            </a:r>
            <a:r>
              <a:rPr lang="en-US" dirty="0" err="1" smtClean="0"/>
              <a:t>cabertron’s</a:t>
            </a:r>
            <a:r>
              <a:rPr lang="en-US" dirty="0" smtClean="0"/>
              <a:t> core energy is about to collapse. So the </a:t>
            </a:r>
            <a:r>
              <a:rPr lang="en-US" dirty="0" err="1" smtClean="0"/>
              <a:t>Cabertron</a:t>
            </a:r>
            <a:r>
              <a:rPr lang="en-US" dirty="0" smtClean="0"/>
              <a:t> is in danger.</a:t>
            </a:r>
          </a:p>
          <a:p>
            <a:endParaRPr lang="en-US" dirty="0"/>
          </a:p>
          <a:p>
            <a:r>
              <a:rPr lang="en-US" dirty="0" smtClean="0"/>
              <a:t>When </a:t>
            </a:r>
            <a:r>
              <a:rPr lang="en-US" dirty="0" err="1" smtClean="0"/>
              <a:t>Optumes</a:t>
            </a:r>
            <a:r>
              <a:rPr lang="en-US" dirty="0" smtClean="0"/>
              <a:t> Prime knows the news, he comes back to </a:t>
            </a:r>
            <a:r>
              <a:rPr lang="en-US" dirty="0" err="1" smtClean="0"/>
              <a:t>Cabertron</a:t>
            </a:r>
            <a:r>
              <a:rPr lang="en-US" dirty="0" smtClean="0"/>
              <a:t> as quickly as he can. After </a:t>
            </a:r>
            <a:r>
              <a:rPr lang="en-US" dirty="0" err="1" smtClean="0"/>
              <a:t>Optumes</a:t>
            </a:r>
            <a:r>
              <a:rPr lang="en-US" dirty="0" smtClean="0"/>
              <a:t> Prime arrive at the </a:t>
            </a:r>
            <a:r>
              <a:rPr lang="en-US" dirty="0" err="1" smtClean="0"/>
              <a:t>Cabertron</a:t>
            </a:r>
            <a:r>
              <a:rPr lang="en-US" dirty="0" smtClean="0"/>
              <a:t>, he and </a:t>
            </a:r>
            <a:r>
              <a:rPr lang="en-US" dirty="0" err="1" smtClean="0"/>
              <a:t>Megatron</a:t>
            </a:r>
            <a:r>
              <a:rPr lang="en-US" dirty="0" smtClean="0"/>
              <a:t> put their own fires into the core energy and save the </a:t>
            </a:r>
            <a:r>
              <a:rPr lang="en-US" dirty="0" err="1" smtClean="0"/>
              <a:t>Cabertron</a:t>
            </a:r>
            <a:r>
              <a:rPr lang="en-US" dirty="0" smtClean="0"/>
              <a:t>, but kill themselves.</a:t>
            </a:r>
          </a:p>
        </p:txBody>
      </p:sp>
    </p:spTree>
    <p:extLst>
      <p:ext uri="{BB962C8B-B14F-4D97-AF65-F5344CB8AC3E}">
        <p14:creationId xmlns:p14="http://schemas.microsoft.com/office/powerpoint/2010/main" val="2967588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0501"/>
            <a:ext cx="12192000" cy="14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7624" y="162689"/>
            <a:ext cx="9254457"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Story—</a:t>
            </a:r>
            <a:r>
              <a:rPr lang="en-US" sz="4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Megatron</a:t>
            </a: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save the </a:t>
            </a:r>
            <a:r>
              <a:rPr lang="en-US" sz="40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Cabertron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407624" y="1520328"/>
            <a:ext cx="11512627" cy="646331"/>
          </a:xfrm>
          <a:prstGeom prst="rect">
            <a:avLst/>
          </a:prstGeom>
          <a:noFill/>
        </p:spPr>
        <p:txBody>
          <a:bodyPr wrap="square" rtlCol="0">
            <a:spAutoFit/>
          </a:bodyPr>
          <a:lstStyle/>
          <a:p>
            <a:r>
              <a:rPr lang="en-US" dirty="0" smtClean="0"/>
              <a:t>The cars and the deceptions are very sad when they know their leaders were died. So they set up a memorial for </a:t>
            </a:r>
            <a:r>
              <a:rPr lang="en-US" dirty="0" err="1" smtClean="0"/>
              <a:t>Optumes</a:t>
            </a:r>
            <a:r>
              <a:rPr lang="en-US" dirty="0" smtClean="0"/>
              <a:t> Prime and </a:t>
            </a:r>
            <a:r>
              <a:rPr lang="en-US" dirty="0" err="1" smtClean="0"/>
              <a:t>Megatron</a:t>
            </a:r>
            <a:r>
              <a:rPr lang="en-US" dirty="0" smtClean="0"/>
              <a:t>. And live on the peace ever after.</a:t>
            </a:r>
            <a:endParaRPr lang="en-US" dirty="0"/>
          </a:p>
        </p:txBody>
      </p:sp>
    </p:spTree>
    <p:extLst>
      <p:ext uri="{BB962C8B-B14F-4D97-AF65-F5344CB8AC3E}">
        <p14:creationId xmlns:p14="http://schemas.microsoft.com/office/powerpoint/2010/main" val="2228838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80501"/>
            <a:ext cx="12192000" cy="14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211778"/>
            <a:ext cx="4299575"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Things </a:t>
            </a: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a:t>
            </a: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Learnt</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7" name="Group 6"/>
          <p:cNvGrpSpPr/>
          <p:nvPr/>
        </p:nvGrpSpPr>
        <p:grpSpPr>
          <a:xfrm>
            <a:off x="564824" y="1184557"/>
            <a:ext cx="11062354" cy="1200329"/>
            <a:chOff x="815419" y="1536569"/>
            <a:chExt cx="11062354" cy="1200329"/>
          </a:xfrm>
        </p:grpSpPr>
        <p:sp>
          <p:nvSpPr>
            <p:cNvPr id="5" name="TextBox 4"/>
            <p:cNvSpPr txBox="1"/>
            <p:nvPr/>
          </p:nvSpPr>
          <p:spPr>
            <a:xfrm>
              <a:off x="1621411" y="1536569"/>
              <a:ext cx="10256362" cy="1200329"/>
            </a:xfrm>
            <a:prstGeom prst="rect">
              <a:avLst/>
            </a:prstGeom>
            <a:noFill/>
          </p:spPr>
          <p:txBody>
            <a:bodyPr wrap="square" rtlCol="0">
              <a:spAutoFit/>
            </a:bodyPr>
            <a:lstStyle/>
            <a:p>
              <a:r>
                <a:rPr lang="en-US" dirty="0" smtClean="0"/>
                <a:t>I learnt a lot of things in this project, and I think they are all very important. Such as we should teamwork, then we can do the project easier. And we need to be very careful when we use the tools, or we may hurt ourselves. Besides, we are better to keep a lab book, so we can know what we’ve done before, and re-think the things we’ve done.</a:t>
              </a:r>
              <a:endParaRPr lang="en-US" dirty="0"/>
            </a:p>
          </p:txBody>
        </p:sp>
        <p:sp>
          <p:nvSpPr>
            <p:cNvPr id="6" name="TextBox 5"/>
            <p:cNvSpPr txBox="1"/>
            <p:nvPr/>
          </p:nvSpPr>
          <p:spPr>
            <a:xfrm>
              <a:off x="815419" y="1536569"/>
              <a:ext cx="1131216" cy="369332"/>
            </a:xfrm>
            <a:prstGeom prst="rect">
              <a:avLst/>
            </a:prstGeom>
            <a:noFill/>
          </p:spPr>
          <p:txBody>
            <a:bodyPr wrap="square" rtlCol="0">
              <a:spAutoFit/>
            </a:bodyPr>
            <a:lstStyle/>
            <a:p>
              <a:r>
                <a:rPr lang="en-US" dirty="0" smtClean="0"/>
                <a:t>Peter:</a:t>
              </a:r>
              <a:endParaRPr lang="en-US" dirty="0"/>
            </a:p>
          </p:txBody>
        </p:sp>
      </p:grpSp>
      <p:grpSp>
        <p:nvGrpSpPr>
          <p:cNvPr id="13" name="Group 12"/>
          <p:cNvGrpSpPr/>
          <p:nvPr/>
        </p:nvGrpSpPr>
        <p:grpSpPr>
          <a:xfrm>
            <a:off x="564824" y="2445723"/>
            <a:ext cx="10568232" cy="646331"/>
            <a:chOff x="564824" y="2445723"/>
            <a:chExt cx="10568232" cy="646331"/>
          </a:xfrm>
        </p:grpSpPr>
        <p:sp>
          <p:nvSpPr>
            <p:cNvPr id="8" name="TextBox 7"/>
            <p:cNvSpPr txBox="1"/>
            <p:nvPr/>
          </p:nvSpPr>
          <p:spPr>
            <a:xfrm>
              <a:off x="564824" y="2445723"/>
              <a:ext cx="2073897" cy="369332"/>
            </a:xfrm>
            <a:prstGeom prst="rect">
              <a:avLst/>
            </a:prstGeom>
            <a:noFill/>
          </p:spPr>
          <p:txBody>
            <a:bodyPr wrap="square" rtlCol="0">
              <a:spAutoFit/>
            </a:bodyPr>
            <a:lstStyle/>
            <a:p>
              <a:r>
                <a:rPr lang="en-US" dirty="0" smtClean="0"/>
                <a:t>Tony:</a:t>
              </a:r>
              <a:endParaRPr lang="en-US" dirty="0"/>
            </a:p>
          </p:txBody>
        </p:sp>
        <p:sp>
          <p:nvSpPr>
            <p:cNvPr id="9" name="TextBox 8"/>
            <p:cNvSpPr txBox="1"/>
            <p:nvPr/>
          </p:nvSpPr>
          <p:spPr>
            <a:xfrm>
              <a:off x="1370816" y="2445723"/>
              <a:ext cx="9762240" cy="646331"/>
            </a:xfrm>
            <a:prstGeom prst="rect">
              <a:avLst/>
            </a:prstGeom>
            <a:noFill/>
          </p:spPr>
          <p:txBody>
            <a:bodyPr wrap="square" rtlCol="0">
              <a:spAutoFit/>
            </a:bodyPr>
            <a:lstStyle/>
            <a:p>
              <a:r>
                <a:rPr lang="en-US" dirty="0" smtClean="0"/>
                <a:t>In this week, we make a robot of </a:t>
              </a:r>
              <a:r>
                <a:rPr lang="en-US" dirty="0" err="1" smtClean="0"/>
                <a:t>Megatron</a:t>
              </a:r>
              <a:r>
                <a:rPr lang="en-US" dirty="0" smtClean="0"/>
                <a:t>. </a:t>
              </a:r>
              <a:r>
                <a:rPr lang="en-US" dirty="0"/>
                <a:t>W</a:t>
              </a:r>
              <a:r>
                <a:rPr lang="en-US" dirty="0" smtClean="0"/>
                <a:t>hen we make the </a:t>
              </a:r>
              <a:r>
                <a:rPr lang="en-US" dirty="0" err="1" smtClean="0"/>
                <a:t>Megatron</a:t>
              </a:r>
              <a:r>
                <a:rPr lang="en-US" dirty="0" smtClean="0"/>
                <a:t>, I learnt some very important rules. Such as teamwork, research and focus. </a:t>
              </a:r>
              <a:endParaRPr lang="en-US" dirty="0"/>
            </a:p>
          </p:txBody>
        </p:sp>
      </p:grpSp>
      <p:grpSp>
        <p:nvGrpSpPr>
          <p:cNvPr id="15" name="Group 14"/>
          <p:cNvGrpSpPr/>
          <p:nvPr/>
        </p:nvGrpSpPr>
        <p:grpSpPr>
          <a:xfrm>
            <a:off x="564824" y="3152891"/>
            <a:ext cx="10426829" cy="923330"/>
            <a:chOff x="564824" y="3152891"/>
            <a:chExt cx="10426829" cy="923330"/>
          </a:xfrm>
        </p:grpSpPr>
        <p:sp>
          <p:nvSpPr>
            <p:cNvPr id="11" name="TextBox 10"/>
            <p:cNvSpPr txBox="1"/>
            <p:nvPr/>
          </p:nvSpPr>
          <p:spPr>
            <a:xfrm>
              <a:off x="564824" y="3152891"/>
              <a:ext cx="2450969" cy="369332"/>
            </a:xfrm>
            <a:prstGeom prst="rect">
              <a:avLst/>
            </a:prstGeom>
            <a:noFill/>
          </p:spPr>
          <p:txBody>
            <a:bodyPr wrap="square" rtlCol="0">
              <a:spAutoFit/>
            </a:bodyPr>
            <a:lstStyle/>
            <a:p>
              <a:r>
                <a:rPr lang="en-US" dirty="0" smtClean="0"/>
                <a:t>Vincent:</a:t>
              </a:r>
              <a:endParaRPr lang="en-US" dirty="0"/>
            </a:p>
          </p:txBody>
        </p:sp>
        <p:sp>
          <p:nvSpPr>
            <p:cNvPr id="14" name="TextBox 13"/>
            <p:cNvSpPr txBox="1"/>
            <p:nvPr/>
          </p:nvSpPr>
          <p:spPr>
            <a:xfrm>
              <a:off x="1670354" y="3152891"/>
              <a:ext cx="9321299" cy="923330"/>
            </a:xfrm>
            <a:prstGeom prst="rect">
              <a:avLst/>
            </a:prstGeom>
            <a:noFill/>
          </p:spPr>
          <p:txBody>
            <a:bodyPr wrap="square" rtlCol="0">
              <a:spAutoFit/>
            </a:bodyPr>
            <a:lstStyle/>
            <a:p>
              <a:r>
                <a:rPr lang="en-US" dirty="0" smtClean="0"/>
                <a:t>I learnt a lot of things and I think they are interesting. We learnt how to program, make a puppet of </a:t>
              </a:r>
              <a:r>
                <a:rPr lang="en-US" dirty="0" err="1" smtClean="0"/>
                <a:t>Megatron</a:t>
              </a:r>
              <a:r>
                <a:rPr lang="en-US" dirty="0" smtClean="0"/>
                <a:t>, and make a coin sensor. And put a microcontroller, a servo and a light sensor on it. </a:t>
              </a:r>
              <a:endParaRPr lang="en-US" dirty="0"/>
            </a:p>
          </p:txBody>
        </p:sp>
      </p:grpSp>
      <p:grpSp>
        <p:nvGrpSpPr>
          <p:cNvPr id="18" name="Group 17"/>
          <p:cNvGrpSpPr/>
          <p:nvPr/>
        </p:nvGrpSpPr>
        <p:grpSpPr>
          <a:xfrm>
            <a:off x="564824" y="4137058"/>
            <a:ext cx="10568232" cy="923330"/>
            <a:chOff x="564824" y="4137058"/>
            <a:chExt cx="10568232" cy="923330"/>
          </a:xfrm>
        </p:grpSpPr>
        <p:sp>
          <p:nvSpPr>
            <p:cNvPr id="16" name="TextBox 15"/>
            <p:cNvSpPr txBox="1"/>
            <p:nvPr/>
          </p:nvSpPr>
          <p:spPr>
            <a:xfrm>
              <a:off x="564824" y="4137058"/>
              <a:ext cx="4002462" cy="369332"/>
            </a:xfrm>
            <a:prstGeom prst="rect">
              <a:avLst/>
            </a:prstGeom>
            <a:noFill/>
          </p:spPr>
          <p:txBody>
            <a:bodyPr wrap="square" rtlCol="0">
              <a:spAutoFit/>
            </a:bodyPr>
            <a:lstStyle/>
            <a:p>
              <a:r>
                <a:rPr lang="en-US" dirty="0" smtClean="0"/>
                <a:t>Carl:</a:t>
              </a:r>
              <a:endParaRPr lang="en-US" dirty="0"/>
            </a:p>
          </p:txBody>
        </p:sp>
        <p:sp>
          <p:nvSpPr>
            <p:cNvPr id="17" name="TextBox 16"/>
            <p:cNvSpPr txBox="1"/>
            <p:nvPr/>
          </p:nvSpPr>
          <p:spPr>
            <a:xfrm>
              <a:off x="1295402" y="4137058"/>
              <a:ext cx="9837654" cy="923330"/>
            </a:xfrm>
            <a:prstGeom prst="rect">
              <a:avLst/>
            </a:prstGeom>
            <a:noFill/>
          </p:spPr>
          <p:txBody>
            <a:bodyPr wrap="square" rtlCol="0">
              <a:spAutoFit/>
            </a:bodyPr>
            <a:lstStyle/>
            <a:p>
              <a:r>
                <a:rPr lang="en-US" dirty="0" smtClean="0"/>
                <a:t>We make a puppet. It can move. It can connect the computer.  We learned Scratch</a:t>
              </a:r>
            </a:p>
            <a:p>
              <a:r>
                <a:rPr lang="en-US" dirty="0" smtClean="0"/>
                <a:t>Programming is very well.  We learned how to surf the Internet.  We learned how to teamwork.  We learned how to make the puppet move when press the space bar.</a:t>
              </a:r>
            </a:p>
          </p:txBody>
        </p:sp>
      </p:grpSp>
    </p:spTree>
    <p:extLst>
      <p:ext uri="{BB962C8B-B14F-4D97-AF65-F5344CB8AC3E}">
        <p14:creationId xmlns:p14="http://schemas.microsoft.com/office/powerpoint/2010/main" val="196116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69455" cy="324313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557" y="3779137"/>
            <a:ext cx="5009001" cy="3064236"/>
          </a:xfrm>
          <a:prstGeom prst="rect">
            <a:avLst/>
          </a:prstGeom>
        </p:spPr>
      </p:pic>
      <p:sp>
        <p:nvSpPr>
          <p:cNvPr id="7" name="Rectangle 6"/>
          <p:cNvSpPr/>
          <p:nvPr/>
        </p:nvSpPr>
        <p:spPr>
          <a:xfrm>
            <a:off x="6217198" y="1082783"/>
            <a:ext cx="4825360" cy="1323439"/>
          </a:xfrm>
          <a:prstGeom prst="rect">
            <a:avLst/>
          </a:prstGeom>
          <a:noFill/>
        </p:spPr>
        <p:txBody>
          <a:bodyPr wrap="none" lIns="91440" tIns="45720" rIns="91440" bIns="45720">
            <a:spAutoFit/>
          </a:bodyPr>
          <a:lstStyle/>
          <a:p>
            <a:pPr algn="ctr"/>
            <a:r>
              <a:rPr lang="en-US" sz="8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Research</a:t>
            </a:r>
            <a:endParaRPr 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79137"/>
            <a:ext cx="4869455" cy="3078863"/>
          </a:xfrm>
          <a:prstGeom prst="rect">
            <a:avLst/>
          </a:prstGeom>
        </p:spPr>
      </p:pic>
    </p:spTree>
    <p:extLst>
      <p:ext uri="{BB962C8B-B14F-4D97-AF65-F5344CB8AC3E}">
        <p14:creationId xmlns:p14="http://schemas.microsoft.com/office/powerpoint/2010/main" val="2058964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0" fill="hold"/>
                                        <p:tgtEl>
                                          <p:spTgt spid="9"/>
                                        </p:tgtEl>
                                        <p:attrNameLst>
                                          <p:attrName>ppt_w</p:attrName>
                                        </p:attrNameLst>
                                      </p:cBhvr>
                                      <p:tavLst>
                                        <p:tav tm="0" fmla="#ppt_w*sin(2.5*pi*$)">
                                          <p:val>
                                            <p:fltVal val="0"/>
                                          </p:val>
                                        </p:tav>
                                        <p:tav tm="100000">
                                          <p:val>
                                            <p:fltVal val="1"/>
                                          </p:val>
                                        </p:tav>
                                      </p:tavLst>
                                    </p:anim>
                                    <p:anim calcmode="lin" valueType="num">
                                      <p:cBhvr>
                                        <p:cTn id="22"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242" y="633476"/>
            <a:ext cx="10918374" cy="2400657"/>
          </a:xfrm>
          <a:prstGeom prst="rect">
            <a:avLst/>
          </a:prstGeom>
          <a:noFill/>
        </p:spPr>
        <p:txBody>
          <a:bodyPr wrap="none" lIns="91440" tIns="45720" rIns="91440" bIns="45720">
            <a:spAutoFit/>
          </a:bodyPr>
          <a:lstStyle/>
          <a:p>
            <a:pPr algn="ctr"/>
            <a:r>
              <a:rPr lang="en-US" sz="15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THANK YOU</a:t>
            </a:r>
            <a:endParaRPr lang="en-US" sz="15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Rectangle 2"/>
          <p:cNvSpPr/>
          <p:nvPr/>
        </p:nvSpPr>
        <p:spPr>
          <a:xfrm>
            <a:off x="1252022" y="2901235"/>
            <a:ext cx="9379492" cy="2246769"/>
          </a:xfrm>
          <a:prstGeom prst="rect">
            <a:avLst/>
          </a:prstGeom>
          <a:noFill/>
        </p:spPr>
        <p:txBody>
          <a:bodyPr wrap="none" lIns="91440" tIns="45720" rIns="91440" bIns="45720">
            <a:spAutoFit/>
          </a:bodyPr>
          <a:lstStyle/>
          <a:p>
            <a:pPr algn="ctr"/>
            <a:r>
              <a:rPr lang="en-US" sz="1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en-US" sz="14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ery much</a:t>
            </a:r>
            <a:endParaRPr lang="en-US" sz="1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94456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2570</TotalTime>
  <Words>458</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Bauhaus 93</vt:lpstr>
      <vt:lpstr>Bell MT</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biy</dc:creator>
  <cp:lastModifiedBy>biy</cp:lastModifiedBy>
  <cp:revision>45</cp:revision>
  <dcterms:created xsi:type="dcterms:W3CDTF">2017-08-14T14:02:39Z</dcterms:created>
  <dcterms:modified xsi:type="dcterms:W3CDTF">2017-08-18T17:45:21Z</dcterms:modified>
</cp:coreProperties>
</file>